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300" r:id="rId4"/>
    <p:sldId id="30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302" r:id="rId33"/>
    <p:sldId id="303" r:id="rId34"/>
    <p:sldId id="304" r:id="rId35"/>
    <p:sldId id="305" r:id="rId36"/>
    <p:sldId id="306" r:id="rId37"/>
    <p:sldId id="307" r:id="rId38"/>
    <p:sldId id="308" r:id="rId39"/>
    <p:sldId id="309" r:id="rId40"/>
    <p:sldId id="311" r:id="rId41"/>
    <p:sldId id="294" r:id="rId42"/>
    <p:sldId id="319" r:id="rId43"/>
    <p:sldId id="320" r:id="rId44"/>
    <p:sldId id="314" r:id="rId45"/>
    <p:sldId id="316" r:id="rId46"/>
    <p:sldId id="317" r:id="rId47"/>
    <p:sldId id="297" r:id="rId48"/>
    <p:sldId id="298" r:id="rId4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7D3AB-A968-481A-99C9-FA9907CD238A}" type="datetimeFigureOut">
              <a:rPr lang="pl-PL" smtClean="0"/>
              <a:t>2015-09-03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BB06-A280-4EDB-A8C5-7A74FF36E0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6120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7D3AB-A968-481A-99C9-FA9907CD238A}" type="datetimeFigureOut">
              <a:rPr lang="pl-PL" smtClean="0"/>
              <a:t>2015-09-03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BB06-A280-4EDB-A8C5-7A74FF36E0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6793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7D3AB-A968-481A-99C9-FA9907CD238A}" type="datetimeFigureOut">
              <a:rPr lang="pl-PL" smtClean="0"/>
              <a:t>2015-09-03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BB06-A280-4EDB-A8C5-7A74FF36E0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6343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7D3AB-A968-481A-99C9-FA9907CD238A}" type="datetimeFigureOut">
              <a:rPr lang="pl-PL" smtClean="0"/>
              <a:t>2015-09-03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BB06-A280-4EDB-A8C5-7A74FF36E0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4818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7D3AB-A968-481A-99C9-FA9907CD238A}" type="datetimeFigureOut">
              <a:rPr lang="pl-PL" smtClean="0"/>
              <a:t>2015-09-03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BB06-A280-4EDB-A8C5-7A74FF36E0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288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7D3AB-A968-481A-99C9-FA9907CD238A}" type="datetimeFigureOut">
              <a:rPr lang="pl-PL" smtClean="0"/>
              <a:t>2015-09-03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BB06-A280-4EDB-A8C5-7A74FF36E0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0191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7D3AB-A968-481A-99C9-FA9907CD238A}" type="datetimeFigureOut">
              <a:rPr lang="pl-PL" smtClean="0"/>
              <a:t>2015-09-03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BB06-A280-4EDB-A8C5-7A74FF36E0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5650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7D3AB-A968-481A-99C9-FA9907CD238A}" type="datetimeFigureOut">
              <a:rPr lang="pl-PL" smtClean="0"/>
              <a:t>2015-09-03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BB06-A280-4EDB-A8C5-7A74FF36E0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285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7D3AB-A968-481A-99C9-FA9907CD238A}" type="datetimeFigureOut">
              <a:rPr lang="pl-PL" smtClean="0"/>
              <a:t>2015-09-03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BB06-A280-4EDB-A8C5-7A74FF36E0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056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7D3AB-A968-481A-99C9-FA9907CD238A}" type="datetimeFigureOut">
              <a:rPr lang="pl-PL" smtClean="0"/>
              <a:t>2015-09-03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BB06-A280-4EDB-A8C5-7A74FF36E0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1988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7D3AB-A968-481A-99C9-FA9907CD238A}" type="datetimeFigureOut">
              <a:rPr lang="pl-PL" smtClean="0"/>
              <a:t>2015-09-03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4BB06-A280-4EDB-A8C5-7A74FF36E0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77830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7D3AB-A968-481A-99C9-FA9907CD238A}" type="datetimeFigureOut">
              <a:rPr lang="pl-PL" smtClean="0"/>
              <a:t>2015-09-03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4BB06-A280-4EDB-A8C5-7A74FF36E02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58465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7772400" cy="146759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Dysbakteriozy </a:t>
            </a:r>
            <a:r>
              <a:rPr lang="pl-PL" dirty="0" smtClean="0"/>
              <a:t>pochwy i ich korekcja przy użyciu </a:t>
            </a:r>
            <a:r>
              <a:rPr lang="pl-PL" dirty="0" err="1" smtClean="0"/>
              <a:t>probiotyku</a:t>
            </a:r>
            <a:r>
              <a:rPr lang="pl-PL" dirty="0" smtClean="0"/>
              <a:t> dopochwowego </a:t>
            </a:r>
            <a:r>
              <a:rPr lang="pl-PL" dirty="0" err="1" smtClean="0"/>
              <a:t>Neoprobio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789040"/>
            <a:ext cx="6944816" cy="2736304"/>
          </a:xfrm>
        </p:spPr>
        <p:txBody>
          <a:bodyPr>
            <a:normAutofit fontScale="55000" lnSpcReduction="20000"/>
          </a:bodyPr>
          <a:lstStyle/>
          <a:p>
            <a:endParaRPr lang="pl-PL" dirty="0" smtClean="0"/>
          </a:p>
          <a:p>
            <a:endParaRPr lang="pl-PL" sz="3800" dirty="0">
              <a:solidFill>
                <a:schemeClr val="tx1"/>
              </a:solidFill>
            </a:endParaRPr>
          </a:p>
          <a:p>
            <a:r>
              <a:rPr lang="pl-PL" sz="3800" dirty="0" smtClean="0">
                <a:solidFill>
                  <a:schemeClr val="tx1"/>
                </a:solidFill>
              </a:rPr>
              <a:t>Dr Taras </a:t>
            </a:r>
            <a:r>
              <a:rPr lang="pl-PL" sz="3800" dirty="0" err="1" smtClean="0">
                <a:solidFill>
                  <a:schemeClr val="tx1"/>
                </a:solidFill>
              </a:rPr>
              <a:t>Lyaskovsky</a:t>
            </a:r>
            <a:endParaRPr lang="pl-PL" sz="3800" dirty="0" smtClean="0">
              <a:solidFill>
                <a:schemeClr val="tx1"/>
              </a:solidFill>
            </a:endParaRPr>
          </a:p>
          <a:p>
            <a:r>
              <a:rPr lang="pl-PL" sz="3800" dirty="0" smtClean="0">
                <a:solidFill>
                  <a:schemeClr val="tx1"/>
                </a:solidFill>
              </a:rPr>
              <a:t>Laboratorium bakterii kwasu mlekowego</a:t>
            </a:r>
          </a:p>
          <a:p>
            <a:r>
              <a:rPr lang="pl-PL" sz="3800" dirty="0" smtClean="0">
                <a:solidFill>
                  <a:schemeClr val="tx1"/>
                </a:solidFill>
              </a:rPr>
              <a:t>Instytut Mikrobiologii i Wirusologii im. </a:t>
            </a:r>
            <a:r>
              <a:rPr lang="pl-PL" sz="3800" dirty="0" err="1" smtClean="0">
                <a:solidFill>
                  <a:schemeClr val="tx1"/>
                </a:solidFill>
              </a:rPr>
              <a:t>Zabołotnego</a:t>
            </a:r>
            <a:endParaRPr lang="pl-PL" sz="3800" dirty="0" smtClean="0">
              <a:solidFill>
                <a:schemeClr val="tx1"/>
              </a:solidFill>
            </a:endParaRPr>
          </a:p>
          <a:p>
            <a:r>
              <a:rPr lang="pl-PL" sz="3800" dirty="0" smtClean="0">
                <a:solidFill>
                  <a:schemeClr val="tx1"/>
                </a:solidFill>
              </a:rPr>
              <a:t>Narodowa Akademia Nauk, Kijów</a:t>
            </a:r>
          </a:p>
          <a:p>
            <a:endParaRPr lang="pl-PL" sz="3800" dirty="0">
              <a:solidFill>
                <a:schemeClr val="tx1"/>
              </a:solidFill>
            </a:endParaRPr>
          </a:p>
          <a:p>
            <a:r>
              <a:rPr lang="en-US" sz="3800" dirty="0">
                <a:solidFill>
                  <a:schemeClr val="tx1"/>
                </a:solidFill>
                <a:cs typeface="Arial" charset="0"/>
              </a:rPr>
              <a:t>email: taras.lyaskovsky@gmail.com</a:t>
            </a:r>
          </a:p>
          <a:p>
            <a:endParaRPr lang="pl-PL" sz="2400" dirty="0" smtClean="0"/>
          </a:p>
          <a:p>
            <a:endParaRPr lang="pl-PL" sz="2400" dirty="0" smtClean="0"/>
          </a:p>
          <a:p>
            <a:endParaRPr lang="pl-PL" dirty="0"/>
          </a:p>
          <a:p>
            <a:endParaRPr lang="pl-PL" dirty="0" smtClean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259632" y="548680"/>
            <a:ext cx="698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pl-PL" dirty="0">
                <a:cs typeface="Arial" charset="0"/>
              </a:rPr>
              <a:t>XXXII Kongres Polskiego Towarzystwa Ginekologicznego</a:t>
            </a:r>
          </a:p>
          <a:p>
            <a:pPr algn="ctr">
              <a:defRPr/>
            </a:pPr>
            <a:r>
              <a:rPr lang="pl-PL" dirty="0" smtClean="0">
                <a:cs typeface="Arial" charset="0"/>
              </a:rPr>
              <a:t>Łódź, </a:t>
            </a:r>
            <a:r>
              <a:rPr lang="pl-PL" dirty="0" smtClean="0">
                <a:cs typeface="Arial" charset="0"/>
              </a:rPr>
              <a:t>Wrzesień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>
                <a:cs typeface="Arial" charset="0"/>
              </a:rPr>
              <a:t>3, 2015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04472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 smtClean="0"/>
              <a:t>Tabela 1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248001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 smtClean="0"/>
              <a:t>Tabela 2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3542090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 smtClean="0"/>
              <a:t>Tabela 3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4263183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Badanie szczepów </a:t>
            </a:r>
            <a:r>
              <a:rPr lang="pl-PL" dirty="0" err="1" smtClean="0"/>
              <a:t>probiotycznych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/>
              <a:t>Raport Połączonej Grupy FAO/WHO nad wytycznymi dotyczącymi Ewaluacji </a:t>
            </a:r>
            <a:r>
              <a:rPr lang="pl-PL" dirty="0" err="1"/>
              <a:t>Probiotyków</a:t>
            </a:r>
            <a:r>
              <a:rPr lang="pl-PL" dirty="0"/>
              <a:t> w Jedzeniu; Londyn, Ontario, Kanada.</a:t>
            </a:r>
          </a:p>
          <a:p>
            <a:pPr marL="0" indent="0" algn="ctr">
              <a:buNone/>
            </a:pPr>
            <a:r>
              <a:rPr lang="pl-PL" dirty="0"/>
              <a:t>30 Kwiecień  i 1 Maja, 2002.</a:t>
            </a:r>
          </a:p>
          <a:p>
            <a:pPr>
              <a:spcBef>
                <a:spcPct val="0"/>
              </a:spcBef>
              <a:buNone/>
            </a:pPr>
            <a:endParaRPr lang="pl-PL" altLang="en-US" sz="1600" dirty="0" smtClean="0">
              <a:latin typeface="Arial" pitchFamily="34" charset="0"/>
            </a:endParaRPr>
          </a:p>
          <a:p>
            <a:pPr>
              <a:spcBef>
                <a:spcPct val="0"/>
              </a:spcBef>
              <a:buNone/>
            </a:pPr>
            <a:endParaRPr lang="pl-PL" altLang="en-US" sz="1600" dirty="0">
              <a:latin typeface="Arial" pitchFamily="34" charset="0"/>
            </a:endParaRPr>
          </a:p>
          <a:p>
            <a:pPr>
              <a:spcBef>
                <a:spcPct val="0"/>
              </a:spcBef>
              <a:buNone/>
            </a:pPr>
            <a:r>
              <a:rPr lang="en-US" altLang="en-US" sz="1600" dirty="0" smtClean="0">
                <a:latin typeface="Arial" pitchFamily="34" charset="0"/>
              </a:rPr>
              <a:t>Food and Agriculture Organization</a:t>
            </a:r>
            <a:r>
              <a:rPr lang="pl-PL" altLang="en-US" sz="1600" dirty="0" smtClean="0">
                <a:latin typeface="Arial" pitchFamily="34" charset="0"/>
              </a:rPr>
              <a:t> </a:t>
            </a:r>
            <a:r>
              <a:rPr lang="en-US" altLang="en-US" sz="1600" dirty="0" smtClean="0">
                <a:latin typeface="Arial" pitchFamily="34" charset="0"/>
              </a:rPr>
              <a:t>Of the United Nations</a:t>
            </a:r>
            <a:r>
              <a:rPr lang="pl-PL" altLang="en-US" sz="1600" dirty="0" smtClean="0">
                <a:latin typeface="Arial" pitchFamily="34" charset="0"/>
              </a:rPr>
              <a:t>/</a:t>
            </a:r>
            <a:r>
              <a:rPr lang="en-US" altLang="en-US" sz="1600" dirty="0" smtClean="0">
                <a:latin typeface="Arial" pitchFamily="34" charset="0"/>
              </a:rPr>
              <a:t>World Health Organization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574695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Badanie szczepów </a:t>
            </a:r>
            <a:r>
              <a:rPr lang="pl-PL" dirty="0" err="1"/>
              <a:t>probiotycznych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1800" dirty="0"/>
              <a:t>Identyfikacja szczepu:</a:t>
            </a:r>
          </a:p>
          <a:p>
            <a:pPr marL="736600" indent="-457200">
              <a:buFont typeface="Wingdings" panose="05000000000000000000" pitchFamily="2" charset="2"/>
              <a:buChar char="ü"/>
            </a:pPr>
            <a:r>
              <a:rPr lang="pl-PL" sz="1800" dirty="0"/>
              <a:t>po fenotypie (test </a:t>
            </a:r>
            <a:r>
              <a:rPr lang="pl-PL" sz="1800" dirty="0" smtClean="0"/>
              <a:t>API)</a:t>
            </a:r>
            <a:endParaRPr lang="pl-PL" sz="1800" dirty="0" smtClean="0"/>
          </a:p>
          <a:p>
            <a:pPr marL="736600" indent="-457200">
              <a:buFont typeface="Wingdings" panose="05000000000000000000" pitchFamily="2" charset="2"/>
              <a:buChar char="ü"/>
            </a:pPr>
            <a:r>
              <a:rPr lang="pl-PL" sz="1800" dirty="0"/>
              <a:t>po genotypie (sekwencjonowanie</a:t>
            </a:r>
            <a:r>
              <a:rPr lang="pl-PL" sz="1800" dirty="0" smtClean="0"/>
              <a:t>)</a:t>
            </a:r>
          </a:p>
          <a:p>
            <a:r>
              <a:rPr lang="pl-PL" sz="1800" dirty="0" smtClean="0"/>
              <a:t>Właściwości</a:t>
            </a:r>
          </a:p>
          <a:p>
            <a:pPr indent="-73025">
              <a:buFont typeface="Wingdings" panose="05000000000000000000" pitchFamily="2" charset="2"/>
              <a:buChar char="ü"/>
            </a:pPr>
            <a:r>
              <a:rPr lang="pl-PL" sz="1800" dirty="0"/>
              <a:t> testy in </a:t>
            </a:r>
            <a:r>
              <a:rPr lang="pl-PL" sz="1800" dirty="0" smtClean="0"/>
              <a:t>vitro</a:t>
            </a:r>
          </a:p>
          <a:p>
            <a:pPr indent="-73025">
              <a:buFont typeface="Wingdings" panose="05000000000000000000" pitchFamily="2" charset="2"/>
              <a:buChar char="ü"/>
            </a:pPr>
            <a:r>
              <a:rPr lang="pl-PL" sz="1800" dirty="0"/>
              <a:t> badania na </a:t>
            </a:r>
            <a:r>
              <a:rPr lang="pl-PL" sz="1800" dirty="0" smtClean="0"/>
              <a:t>zwierzętach</a:t>
            </a:r>
          </a:p>
          <a:p>
            <a:r>
              <a:rPr lang="pl-PL" sz="1800" dirty="0"/>
              <a:t>Ocena </a:t>
            </a:r>
            <a:r>
              <a:rPr lang="pl-PL" sz="1800" dirty="0" smtClean="0"/>
              <a:t>bezpieczeństwa</a:t>
            </a:r>
          </a:p>
          <a:p>
            <a:pPr marL="441325" indent="-171450">
              <a:buFont typeface="Wingdings" panose="05000000000000000000" pitchFamily="2" charset="2"/>
              <a:buChar char="ü"/>
            </a:pPr>
            <a:r>
              <a:rPr lang="pl-PL" sz="1800" dirty="0"/>
              <a:t> in vitro i/lub badania na </a:t>
            </a:r>
            <a:r>
              <a:rPr lang="pl-PL" sz="1800" dirty="0" smtClean="0"/>
              <a:t>zwierzętach</a:t>
            </a:r>
          </a:p>
          <a:p>
            <a:pPr marL="441325" indent="-171450">
              <a:buFont typeface="Wingdings" panose="05000000000000000000" pitchFamily="2" charset="2"/>
              <a:buChar char="ü"/>
            </a:pPr>
            <a:r>
              <a:rPr lang="pl-PL" sz="1800" dirty="0"/>
              <a:t> </a:t>
            </a:r>
            <a:r>
              <a:rPr lang="pl-PL" sz="1800" dirty="0" smtClean="0"/>
              <a:t>Faza I badań klinicznych</a:t>
            </a:r>
          </a:p>
          <a:p>
            <a:r>
              <a:rPr lang="pl-PL" sz="1800" dirty="0"/>
              <a:t>Badania kliniczne (II faza (DBPC), faza III: efektywność w porównaniu ze standardowym leczeniem</a:t>
            </a:r>
            <a:r>
              <a:rPr lang="pl-PL" sz="1800" dirty="0" smtClean="0"/>
              <a:t>)</a:t>
            </a:r>
          </a:p>
          <a:p>
            <a:r>
              <a:rPr lang="pl-PL" sz="1800" dirty="0" smtClean="0"/>
              <a:t>Deponowanie szczepów w kolekcji kultur IMV</a:t>
            </a:r>
            <a:endParaRPr lang="pl-PL" sz="1800" dirty="0"/>
          </a:p>
          <a:p>
            <a:pPr marL="269875" indent="0">
              <a:buNone/>
            </a:pPr>
            <a:endParaRPr lang="pl-PL" sz="1200" dirty="0" smtClean="0"/>
          </a:p>
          <a:p>
            <a:pPr indent="-73025">
              <a:buFont typeface="Wingdings" panose="05000000000000000000" pitchFamily="2" charset="2"/>
              <a:buChar char="ü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4511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Badania przesiewowe szczepów </a:t>
            </a:r>
            <a:r>
              <a:rPr lang="pl-PL" dirty="0" err="1"/>
              <a:t>probiotycznych</a:t>
            </a:r>
            <a:r>
              <a:rPr lang="pl-PL" dirty="0"/>
              <a:t> – Identyfikacja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r>
              <a:rPr lang="pl-PL" dirty="0"/>
              <a:t>Badania nad charakterystyką </a:t>
            </a:r>
            <a:r>
              <a:rPr lang="pl-PL" dirty="0" smtClean="0"/>
              <a:t>fenotypową LAB</a:t>
            </a:r>
          </a:p>
          <a:p>
            <a:r>
              <a:rPr lang="pl-PL" dirty="0"/>
              <a:t>Badania nad charakterystyką genotypową </a:t>
            </a:r>
            <a:r>
              <a:rPr lang="pl-PL" dirty="0" smtClean="0"/>
              <a:t>LAB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sz="1800" dirty="0" smtClean="0"/>
              <a:t>LAB – Bakterie kwasu mlekowego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30136571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Charakterystyka fenotypowa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Kolonia: rozmiar, powierzchnia, </a:t>
            </a:r>
            <a:r>
              <a:rPr lang="pl-PL" dirty="0" smtClean="0"/>
              <a:t>kolor</a:t>
            </a:r>
          </a:p>
          <a:p>
            <a:r>
              <a:rPr lang="pl-PL" dirty="0"/>
              <a:t>Komórki: rozmiar, </a:t>
            </a:r>
            <a:r>
              <a:rPr lang="pl-PL" dirty="0" smtClean="0"/>
              <a:t>umiejscowienie, ruch</a:t>
            </a:r>
          </a:p>
          <a:p>
            <a:r>
              <a:rPr lang="pl-PL" dirty="0"/>
              <a:t>Produkcja gazów z glukozy, NH3, z </a:t>
            </a:r>
            <a:r>
              <a:rPr lang="pl-PL" dirty="0" smtClean="0"/>
              <a:t>argininy</a:t>
            </a:r>
          </a:p>
          <a:p>
            <a:r>
              <a:rPr lang="pl-PL" dirty="0"/>
              <a:t>Kwasowość i zdolność wzrostu w </a:t>
            </a:r>
            <a:r>
              <a:rPr lang="pl-PL" dirty="0" smtClean="0"/>
              <a:t>mleku</a:t>
            </a:r>
          </a:p>
          <a:p>
            <a:r>
              <a:rPr lang="pl-PL" dirty="0"/>
              <a:t>Wzrost na różnych podłożach (dodatkach): 6,5% NaCl; </a:t>
            </a:r>
            <a:r>
              <a:rPr lang="pl-PL" dirty="0" err="1"/>
              <a:t>pH</a:t>
            </a:r>
            <a:r>
              <a:rPr lang="pl-PL" dirty="0"/>
              <a:t> 9,6; 40% </a:t>
            </a:r>
            <a:r>
              <a:rPr lang="pl-PL" dirty="0" smtClean="0"/>
              <a:t>żółci</a:t>
            </a:r>
          </a:p>
          <a:p>
            <a:r>
              <a:rPr lang="pl-PL" dirty="0"/>
              <a:t>Wzrost w temperaturach: 15 </a:t>
            </a:r>
            <a:r>
              <a:rPr lang="pl-PL" dirty="0" smtClean="0"/>
              <a:t>ºC</a:t>
            </a:r>
            <a:r>
              <a:rPr lang="pl-PL" dirty="0"/>
              <a:t>, 30 ºC, 37 ºC, 45 ºC, 50ºC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80071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3600" dirty="0" smtClean="0">
                <a:effectLst/>
                <a:latin typeface="Times New Roman"/>
                <a:ea typeface="Calibri"/>
                <a:cs typeface="Calibri"/>
              </a:rPr>
              <a:t>Badania nad charakterystyką genotypową.</a:t>
            </a:r>
            <a:r>
              <a:rPr lang="pl-PL" sz="4000" dirty="0">
                <a:ea typeface="Calibri"/>
                <a:cs typeface="Calibri"/>
              </a:rPr>
              <a:t/>
            </a:r>
            <a:br>
              <a:rPr lang="pl-PL" sz="4000" dirty="0">
                <a:ea typeface="Calibri"/>
                <a:cs typeface="Calibri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 err="1"/>
              <a:t>Elektroforegram</a:t>
            </a:r>
            <a:r>
              <a:rPr lang="pl-PL" dirty="0"/>
              <a:t> produktów amplifikacji z wykorzystaniem specyficznych starterów genów.</a:t>
            </a:r>
          </a:p>
        </p:txBody>
      </p:sp>
    </p:spTree>
    <p:extLst>
      <p:ext uri="{BB962C8B-B14F-4D97-AF65-F5344CB8AC3E}">
        <p14:creationId xmlns:p14="http://schemas.microsoft.com/office/powerpoint/2010/main" val="32146265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Właściwości szczepów </a:t>
            </a:r>
            <a:r>
              <a:rPr lang="pl-PL" dirty="0" err="1" smtClean="0"/>
              <a:t>probiotycznych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pl-PL" dirty="0" smtClean="0"/>
              <a:t>Zdolność adhezyjna</a:t>
            </a:r>
          </a:p>
          <a:p>
            <a:r>
              <a:rPr lang="pl-PL" dirty="0" smtClean="0"/>
              <a:t>Aktywność antagonistyczna</a:t>
            </a:r>
          </a:p>
          <a:p>
            <a:r>
              <a:rPr lang="pl-PL" dirty="0" smtClean="0"/>
              <a:t>Synteza lizozymu</a:t>
            </a:r>
          </a:p>
          <a:p>
            <a:r>
              <a:rPr lang="pl-PL" dirty="0" smtClean="0"/>
              <a:t>Synteza witamin</a:t>
            </a:r>
          </a:p>
          <a:p>
            <a:r>
              <a:rPr lang="pl-PL" dirty="0" smtClean="0"/>
              <a:t>Indukcja interferonu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57443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Aktywność adhezyjna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/>
              <a:t>Zdolność do adhezji była badana in vitro na </a:t>
            </a:r>
            <a:r>
              <a:rPr lang="pl-PL" dirty="0" err="1"/>
              <a:t>enterocytach</a:t>
            </a:r>
            <a:r>
              <a:rPr lang="pl-PL" dirty="0"/>
              <a:t> świni (model).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96462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132856"/>
            <a:ext cx="82296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4000" dirty="0" smtClean="0">
                <a:effectLst/>
                <a:latin typeface="Times New Roman"/>
                <a:ea typeface="Calibri"/>
              </a:rPr>
              <a:t>D. K. </a:t>
            </a:r>
            <a:r>
              <a:rPr lang="pl-PL" sz="4000" dirty="0" err="1" smtClean="0">
                <a:effectLst/>
                <a:latin typeface="Times New Roman"/>
                <a:ea typeface="Calibri"/>
              </a:rPr>
              <a:t>Zabołotny</a:t>
            </a:r>
            <a:r>
              <a:rPr lang="pl-PL" sz="4000" dirty="0" smtClean="0">
                <a:effectLst/>
                <a:latin typeface="Times New Roman"/>
                <a:ea typeface="Calibri"/>
              </a:rPr>
              <a:t> </a:t>
            </a:r>
            <a:r>
              <a:rPr lang="pl-PL" sz="4000" dirty="0" smtClean="0">
                <a:effectLst/>
                <a:latin typeface="Times New Roman"/>
                <a:ea typeface="Calibri"/>
              </a:rPr>
              <a:t>Instytut </a:t>
            </a:r>
            <a:r>
              <a:rPr lang="pl-PL" sz="4000" dirty="0" smtClean="0">
                <a:effectLst/>
                <a:latin typeface="Times New Roman"/>
                <a:ea typeface="Calibri"/>
              </a:rPr>
              <a:t>Mikrobiologii </a:t>
            </a:r>
            <a:r>
              <a:rPr lang="pl-PL" sz="4000" dirty="0" smtClean="0">
                <a:effectLst/>
                <a:latin typeface="Times New Roman"/>
                <a:ea typeface="Calibri"/>
              </a:rPr>
              <a:t>i </a:t>
            </a:r>
            <a:r>
              <a:rPr lang="pl-PL" sz="4000" dirty="0" smtClean="0">
                <a:effectLst/>
                <a:latin typeface="Times New Roman"/>
                <a:ea typeface="Calibri"/>
              </a:rPr>
              <a:t>Wirusologii </a:t>
            </a:r>
            <a:r>
              <a:rPr lang="pl-PL" sz="4000" dirty="0" smtClean="0">
                <a:effectLst/>
                <a:latin typeface="Times New Roman"/>
                <a:ea typeface="Calibri"/>
              </a:rPr>
              <a:t>Narodowej Akademii Nauk na Ukrainie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922318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effectLst/>
                <a:latin typeface="Times New Roman"/>
                <a:ea typeface="Calibri"/>
              </a:rPr>
              <a:t>Zdolność adhezji bakterii kwasu mlekowego do różnych rodzajów nabłonka w ludzkim organizmie.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r>
              <a:rPr lang="pl-PL" dirty="0" smtClean="0"/>
              <a:t>Jamy ustnej</a:t>
            </a:r>
          </a:p>
          <a:p>
            <a:r>
              <a:rPr lang="pl-PL" dirty="0" smtClean="0"/>
              <a:t>Pochwy</a:t>
            </a:r>
          </a:p>
          <a:p>
            <a:r>
              <a:rPr lang="pl-PL" dirty="0" smtClean="0"/>
              <a:t>Jelit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928894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/>
          <a:lstStyle/>
          <a:p>
            <a:r>
              <a:rPr lang="pl-PL" dirty="0" smtClean="0"/>
              <a:t>Aktywność antagonistyczna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792473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Aktywność antagonistyczna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Synergistyczne działanie </a:t>
            </a:r>
            <a:r>
              <a:rPr lang="pl-PL" dirty="0" err="1"/>
              <a:t>probiotycznych</a:t>
            </a:r>
            <a:r>
              <a:rPr lang="pl-PL" dirty="0"/>
              <a:t> bakterii kwasu mlekowego w hamowaniu aktywności bakterii patogennych</a:t>
            </a:r>
          </a:p>
          <a:p>
            <a:r>
              <a:rPr lang="pl-PL" dirty="0"/>
              <a:t>(Wykresy: Region/obszar hamowania wzrostu patogenów, mm)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307567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Aktywność antagonistyczna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Hamowanie wzrostu mikroflory gnilnej przez szczepy bakterii </a:t>
            </a:r>
            <a:r>
              <a:rPr lang="pl-PL" dirty="0" err="1"/>
              <a:t>probiotycznych</a:t>
            </a:r>
            <a:r>
              <a:rPr lang="pl-PL" dirty="0"/>
              <a:t> kwasu mlekowego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411867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Aktywność antagonistyczna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Hamowanie wzrostu mikroflory gnilnej przez szczepy bakterii </a:t>
            </a:r>
            <a:r>
              <a:rPr lang="pl-PL" dirty="0" err="1"/>
              <a:t>probiotycznych</a:t>
            </a:r>
            <a:r>
              <a:rPr lang="pl-PL" dirty="0"/>
              <a:t> kwasu mlekowego</a:t>
            </a:r>
          </a:p>
          <a:p>
            <a:pPr marL="0" indent="0">
              <a:buNone/>
            </a:pPr>
            <a:r>
              <a:rPr lang="pl-PL" dirty="0"/>
              <a:t>(Wykres: procentowa ilość mikroflory gnilnej)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376181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Synteza lizozymu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(Wykres: średnica obszaru/strefy lizy </a:t>
            </a:r>
            <a:r>
              <a:rPr lang="pl-PL" dirty="0" smtClean="0"/>
              <a:t>mikrokoków, </a:t>
            </a:r>
            <a:r>
              <a:rPr lang="pl-PL" dirty="0"/>
              <a:t>mm)</a:t>
            </a:r>
          </a:p>
        </p:txBody>
      </p:sp>
    </p:spTree>
    <p:extLst>
      <p:ext uri="{BB962C8B-B14F-4D97-AF65-F5344CB8AC3E}">
        <p14:creationId xmlns:p14="http://schemas.microsoft.com/office/powerpoint/2010/main" val="34060575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Synteza witamin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dirty="0" smtClean="0"/>
              <a:t>Wykres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486216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2088232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dirty="0" smtClean="0">
                <a:effectLst/>
                <a:latin typeface="Times New Roman"/>
                <a:ea typeface="Calibri"/>
                <a:cs typeface="Calibri"/>
              </a:rPr>
              <a:t>Indukcja interferonu przez bakterie kwasu mlekowego w badaniach </a:t>
            </a:r>
            <a:r>
              <a:rPr lang="pl-PL" i="1" dirty="0" smtClean="0">
                <a:effectLst/>
                <a:latin typeface="Times New Roman"/>
                <a:ea typeface="Calibri"/>
                <a:cs typeface="Calibri"/>
              </a:rPr>
              <a:t>in vitro</a:t>
            </a:r>
            <a:r>
              <a:rPr lang="pl-PL" sz="4000" dirty="0">
                <a:ea typeface="Calibri"/>
                <a:cs typeface="Calibri"/>
              </a:rPr>
              <a:t/>
            </a:r>
            <a:br>
              <a:rPr lang="pl-PL" sz="4000" dirty="0">
                <a:ea typeface="Calibri"/>
                <a:cs typeface="Calibri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 smtClean="0"/>
              <a:t>Tabela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85468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Blend bakterii kwasu mlekowego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r>
              <a:rPr lang="en-US" i="1" dirty="0"/>
              <a:t>Lactobacillus </a:t>
            </a:r>
            <a:r>
              <a:rPr lang="en-US" i="1" dirty="0" err="1"/>
              <a:t>plantarum</a:t>
            </a:r>
            <a:r>
              <a:rPr lang="en-US" dirty="0"/>
              <a:t> 200D</a:t>
            </a:r>
            <a:endParaRPr lang="pl-PL" dirty="0"/>
          </a:p>
          <a:p>
            <a:r>
              <a:rPr lang="en-US" i="1" dirty="0"/>
              <a:t>Enterococcus </a:t>
            </a:r>
            <a:r>
              <a:rPr lang="en-US" i="1" dirty="0" err="1"/>
              <a:t>faecium</a:t>
            </a:r>
            <a:r>
              <a:rPr lang="en-US" dirty="0"/>
              <a:t> 77D</a:t>
            </a:r>
            <a:endParaRPr lang="pl-PL" dirty="0"/>
          </a:p>
          <a:p>
            <a:r>
              <a:rPr lang="en-US" i="1" dirty="0"/>
              <a:t>Enterococcus </a:t>
            </a:r>
            <a:r>
              <a:rPr lang="en-US" i="1" dirty="0" err="1"/>
              <a:t>durans</a:t>
            </a:r>
            <a:r>
              <a:rPr lang="en-US" dirty="0"/>
              <a:t> Sm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88446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Blend bakterii kwasu mlekowego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Wysoka aktywność adhezyjna (zapewnia szybką kolonizację pochwy)</a:t>
            </a:r>
          </a:p>
          <a:p>
            <a:pPr lvl="0"/>
            <a:r>
              <a:rPr lang="pl-PL" dirty="0"/>
              <a:t>Wysoka aktywność antagonistyczna (umożliwia hamowanie wzrostu patogennej mikroflory)</a:t>
            </a:r>
          </a:p>
          <a:p>
            <a:pPr lvl="0"/>
            <a:r>
              <a:rPr lang="pl-PL" dirty="0"/>
              <a:t>Synteza biologicznie czynnych substancji (H</a:t>
            </a:r>
            <a:r>
              <a:rPr lang="pl-PL" baseline="-25000" dirty="0"/>
              <a:t>2</a:t>
            </a:r>
            <a:r>
              <a:rPr lang="pl-PL" dirty="0"/>
              <a:t>O</a:t>
            </a:r>
            <a:r>
              <a:rPr lang="pl-PL" baseline="-25000" dirty="0"/>
              <a:t>2</a:t>
            </a:r>
            <a:r>
              <a:rPr lang="pl-PL" dirty="0"/>
              <a:t>, lizozymu, witamin)</a:t>
            </a:r>
          </a:p>
          <a:p>
            <a:r>
              <a:rPr lang="pl-PL" dirty="0"/>
              <a:t>Indukcja interferonu</a:t>
            </a:r>
          </a:p>
        </p:txBody>
      </p:sp>
    </p:spTree>
    <p:extLst>
      <p:ext uri="{BB962C8B-B14F-4D97-AF65-F5344CB8AC3E}">
        <p14:creationId xmlns:p14="http://schemas.microsoft.com/office/powerpoint/2010/main" val="3735460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772400" cy="1470025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3100" dirty="0" smtClean="0">
                <a:effectLst/>
                <a:latin typeface="Times New Roman"/>
                <a:ea typeface="Calibri"/>
                <a:cs typeface="Calibri"/>
              </a:rPr>
              <a:t>D. K. </a:t>
            </a:r>
            <a:r>
              <a:rPr lang="pl-PL" sz="3100" dirty="0" err="1" smtClean="0">
                <a:effectLst/>
                <a:latin typeface="Times New Roman"/>
                <a:ea typeface="Calibri"/>
                <a:cs typeface="Calibri"/>
              </a:rPr>
              <a:t>Zabołotny</a:t>
            </a:r>
            <a:r>
              <a:rPr lang="pl-PL" sz="3100" dirty="0" smtClean="0">
                <a:effectLst/>
                <a:latin typeface="Times New Roman"/>
                <a:ea typeface="Calibri"/>
                <a:cs typeface="Calibri"/>
              </a:rPr>
              <a:t> </a:t>
            </a:r>
            <a:r>
              <a:rPr lang="pl-PL" sz="3100" dirty="0" smtClean="0">
                <a:effectLst/>
                <a:latin typeface="Times New Roman"/>
                <a:ea typeface="Calibri"/>
                <a:cs typeface="Calibri"/>
              </a:rPr>
              <a:t>Instytut </a:t>
            </a:r>
            <a:r>
              <a:rPr lang="pl-PL" sz="3100" dirty="0" smtClean="0">
                <a:effectLst/>
                <a:latin typeface="Times New Roman"/>
                <a:ea typeface="Calibri"/>
                <a:cs typeface="Calibri"/>
              </a:rPr>
              <a:t>Mikrobiologii </a:t>
            </a:r>
            <a:r>
              <a:rPr lang="pl-PL" sz="3100" dirty="0" smtClean="0">
                <a:effectLst/>
                <a:latin typeface="Times New Roman"/>
                <a:ea typeface="Calibri"/>
                <a:cs typeface="Calibri"/>
              </a:rPr>
              <a:t>i </a:t>
            </a:r>
            <a:r>
              <a:rPr lang="pl-PL" sz="3100" dirty="0" smtClean="0">
                <a:effectLst/>
                <a:latin typeface="Times New Roman"/>
                <a:ea typeface="Calibri"/>
                <a:cs typeface="Calibri"/>
              </a:rPr>
              <a:t>Wirusologii </a:t>
            </a:r>
            <a:r>
              <a:rPr lang="pl-PL" sz="3100" dirty="0" smtClean="0">
                <a:effectLst/>
                <a:latin typeface="Times New Roman"/>
                <a:ea typeface="Calibri"/>
                <a:cs typeface="Calibri"/>
              </a:rPr>
              <a:t>Narodowej Akademii Nauk na Ukrainie.</a:t>
            </a:r>
            <a:r>
              <a:rPr lang="pl-PL" sz="4000" dirty="0">
                <a:ea typeface="Calibri"/>
                <a:cs typeface="Calibri"/>
              </a:rPr>
              <a:t/>
            </a:r>
            <a:br>
              <a:rPr lang="pl-PL" sz="4000" dirty="0">
                <a:ea typeface="Calibri"/>
                <a:cs typeface="Calibri"/>
              </a:rPr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1844824"/>
            <a:ext cx="7704856" cy="4032448"/>
          </a:xfrm>
        </p:spPr>
        <p:txBody>
          <a:bodyPr>
            <a:norm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chemeClr val="tx1"/>
                </a:solidFill>
              </a:rPr>
              <a:t>Instytut jest główną jednostką naukową na Ukrainie, zajmującą się badaniami mikrobiologicznymi i </a:t>
            </a:r>
            <a:r>
              <a:rPr lang="pl-PL" sz="2400" dirty="0" smtClean="0">
                <a:solidFill>
                  <a:schemeClr val="tx1"/>
                </a:solidFill>
              </a:rPr>
              <a:t>wirusologicznymi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chemeClr val="tx1"/>
                </a:solidFill>
              </a:rPr>
              <a:t>posiada 17 departamentów i </a:t>
            </a:r>
            <a:r>
              <a:rPr lang="pl-PL" sz="2400" dirty="0" smtClean="0">
                <a:solidFill>
                  <a:schemeClr val="tx1"/>
                </a:solidFill>
              </a:rPr>
              <a:t>laboratoriów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chemeClr val="tx1"/>
                </a:solidFill>
              </a:rPr>
              <a:t>posiada akredytowane laboratoria, w obszarze kontroli produktów biologicznych na </a:t>
            </a:r>
            <a:r>
              <a:rPr lang="pl-PL" sz="2400" dirty="0" smtClean="0">
                <a:solidFill>
                  <a:schemeClr val="tx1"/>
                </a:solidFill>
              </a:rPr>
              <a:t>Ukrainie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l-PL" sz="2400" dirty="0" smtClean="0">
                <a:solidFill>
                  <a:schemeClr val="tx1"/>
                </a:solidFill>
              </a:rPr>
              <a:t>Jest biblioteką niepatologicznych mikroorganizmów</a:t>
            </a:r>
          </a:p>
          <a:p>
            <a:pPr algn="l"/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0921555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pl-PL" dirty="0" err="1" smtClean="0"/>
              <a:t>Neoprobio</a:t>
            </a:r>
            <a:r>
              <a:rPr lang="pl-PL" dirty="0" smtClean="0"/>
              <a:t> - skład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Blend </a:t>
            </a:r>
            <a:r>
              <a:rPr lang="pl-PL" dirty="0" err="1"/>
              <a:t>probiotycznych</a:t>
            </a:r>
            <a:r>
              <a:rPr lang="pl-PL" dirty="0"/>
              <a:t> szczepów bakterii kwasu mlekowego</a:t>
            </a:r>
          </a:p>
          <a:p>
            <a:r>
              <a:rPr lang="pl-PL" dirty="0"/>
              <a:t>Laktoza</a:t>
            </a:r>
          </a:p>
          <a:p>
            <a:r>
              <a:rPr lang="pl-PL" dirty="0"/>
              <a:t>Kwas askorbinowy</a:t>
            </a:r>
          </a:p>
          <a:p>
            <a:r>
              <a:rPr lang="pl-PL" dirty="0"/>
              <a:t>Kwas foliowy</a:t>
            </a:r>
          </a:p>
          <a:p>
            <a:r>
              <a:rPr lang="pl-PL" dirty="0"/>
              <a:t>Tłuszcz stały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20719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pl-PL" dirty="0"/>
              <a:t>Funkcje </a:t>
            </a:r>
            <a:r>
              <a:rPr lang="pl-PL" dirty="0" smtClean="0"/>
              <a:t>składników </a:t>
            </a:r>
            <a:r>
              <a:rPr lang="pl-PL" dirty="0"/>
              <a:t>zawartych w globulce</a:t>
            </a:r>
            <a:br>
              <a:rPr lang="pl-PL" dirty="0"/>
            </a:b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7047967"/>
              </p:ext>
            </p:extLst>
          </p:nvPr>
        </p:nvGraphicFramePr>
        <p:xfrm>
          <a:off x="1475656" y="1916832"/>
          <a:ext cx="5844693" cy="399592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168685"/>
                <a:gridCol w="1168685"/>
                <a:gridCol w="1168685"/>
                <a:gridCol w="1169319"/>
                <a:gridCol w="1169319"/>
              </a:tblGrid>
              <a:tr h="6304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Blend bakterii kwasu mlekowego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22" marR="685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Laktoza</a:t>
                      </a:r>
                      <a:endParaRPr lang="pl-PL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22" marR="685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Kwas askorbinowy</a:t>
                      </a:r>
                      <a:endParaRPr lang="pl-PL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22" marR="685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Kwas foliowy</a:t>
                      </a:r>
                      <a:endParaRPr lang="pl-PL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22" marR="685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Tłuszcz stały</a:t>
                      </a:r>
                      <a:endParaRPr lang="pl-PL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 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22" marR="68522" marT="0" marB="0" anchor="ctr"/>
                </a:tc>
              </a:tr>
              <a:tr h="33621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Probiotyczne właściwości produktu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22" marR="685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Inicjuje wzrost i chroni bakterie kwasu mlekowego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22" marR="685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Zapewnia kwaśne środowisko co stwarza bardziej dogodne warunki dla wzrostu bakterii kwasu mlekowego niż patogennych bakterii występujących podczas waginozy pochwy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22" marR="685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>
                          <a:effectLst/>
                        </a:rPr>
                        <a:t>Zapewnia kwaśne środowisko i wpływa korzystnie na regenerację nabłonka pochwy</a:t>
                      </a:r>
                      <a:endParaRPr lang="pl-PL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22" marR="6852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200" dirty="0">
                          <a:effectLst/>
                        </a:rPr>
                        <a:t>Podłoże ochronne dla bakterii kwasu mlekowego. Powolne topienie globulki zapewnia kontrolowane uwalnianie bakterii kwasu mlekowego i efektywną kolonizację pochwy przez te bakterie</a:t>
                      </a:r>
                      <a:endParaRPr lang="pl-PL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22" marR="6852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71697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36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Badania kliniczne globulek dopochwowych z </a:t>
            </a:r>
            <a:r>
              <a:rPr lang="pl-PL" sz="3600" dirty="0" err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probiotycznym</a:t>
            </a:r>
            <a:r>
              <a:rPr lang="pl-PL" sz="36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3600" dirty="0" err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blendem</a:t>
            </a:r>
            <a:r>
              <a:rPr lang="pl-PL" sz="36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bakterii kwasu mlekowego</a:t>
            </a:r>
            <a:endParaRPr lang="pl-PL" sz="3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529637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Badania kliniczne</a:t>
            </a:r>
            <a:r>
              <a:rPr lang="pl-PL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l-PL" sz="4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Badanie kliniczne skuteczności i tolerancji preparatu XXX (globulki dopochwowe zawierające bakterie kwasu mlekowego) w leczeniu pacjentów z dysbakteriozą pochwy (bakteryjną </a:t>
            </a:r>
            <a:r>
              <a:rPr lang="pl-PL" dirty="0" err="1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waginozą</a:t>
            </a:r>
            <a:r>
              <a:rPr lang="pl-PL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pl-PL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63934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7265901"/>
              </p:ext>
            </p:extLst>
          </p:nvPr>
        </p:nvGraphicFramePr>
        <p:xfrm>
          <a:off x="683568" y="548682"/>
          <a:ext cx="7920880" cy="5688629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042989"/>
                <a:gridCol w="5877891"/>
              </a:tblGrid>
              <a:tr h="6105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Baza kliniczna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Ministerstwo Zdrowia na Ukrainie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Badany produkt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XXX (globulki dopochwowe z probiotycznymi bakteriami kwasu mlekowego).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Rodzaj badania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Zgodnie z określonym programem.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Typ badania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Otwarte, porównawcze, kontrolowane, randomizowane badanie.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Metody badania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Badanie kliniczne. Analiza laboratoryjna, cytologiczna, bakterioskopowa, bakteriologiczna analiza upławów.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87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Pacjenci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Waginalna dysbakterioza u pacjentów w wieku od 18 do 40 lat.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74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Ilość pacjentów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Badana grupa – 40 (Metronidazol + probiotyk); Grupa kontrolna – 30 (Metronidazol)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61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Kryteria skuteczności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-objawy kliniczne normalizacji dynamiki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dynamika analiz bakteriologicznych, bakterioskopowych i cytologii przy towarzyszących upławach w dysbakteriozie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35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Cele</a:t>
                      </a:r>
                      <a:endParaRPr lang="pl-PL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badanie skuteczności badanego leku u pacjentek z dysbakteriozą pochwy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badanie tolerancji produktu i możliwych działań niepożądanych związanych z przyjmowaniem produktu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 porównanie skutków leczenia grupy badanej z grupą kontrolną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107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Badania kliniczne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pl-PL" sz="2400" dirty="0"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Kryteria doboru pacjentów do badania:</a:t>
            </a:r>
            <a:endParaRPr lang="pl-PL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pl-PL" sz="2400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Symptomy kliniczne (upławy, zwykle wodniste, szarawe, szarobiałe, nieprzyjemny zapach z pochwy, określany jako „rybi”, świąd, podrażnienie).</a:t>
            </a: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pl-PL" sz="2400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Badanie mikrobiologiczne (dominującą florą są </a:t>
            </a:r>
            <a:r>
              <a:rPr lang="pl-PL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Gardnerella</a:t>
            </a:r>
            <a:r>
              <a:rPr lang="pl-PL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l-PL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vaginalis</a:t>
            </a:r>
            <a:r>
              <a:rPr lang="pl-PL" sz="2400" i="1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pl-PL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Prevotella</a:t>
            </a:r>
            <a:r>
              <a:rPr lang="pl-PL" sz="2400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i inne. Bakterie </a:t>
            </a:r>
            <a:r>
              <a:rPr lang="pl-PL" sz="24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Lactobacillus</a:t>
            </a:r>
            <a:r>
              <a:rPr lang="pl-PL" sz="2400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są w niewielkiej ilości).</a:t>
            </a: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  <a:buFont typeface="Times New Roman" panose="02020603050405020304" pitchFamily="18" charset="0"/>
              <a:buChar char="•"/>
            </a:pPr>
            <a:r>
              <a:rPr lang="pl-PL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pH</a:t>
            </a:r>
            <a:r>
              <a:rPr lang="pl-PL" sz="2400" dirty="0"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 pochwy wyższe niż 4,5</a:t>
            </a: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127021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Badanie kliniczne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Leczenie:</a:t>
            </a:r>
            <a:endParaRPr lang="pl-PL" dirty="0"/>
          </a:p>
          <a:p>
            <a:pPr lvl="0"/>
            <a:r>
              <a:rPr lang="pl-PL" dirty="0" err="1"/>
              <a:t>Metronidazol</a:t>
            </a:r>
            <a:r>
              <a:rPr lang="pl-PL" dirty="0"/>
              <a:t>, 500 mg przyjmowany doustnie 2 razy dziennie, przez 7 dni</a:t>
            </a:r>
          </a:p>
          <a:p>
            <a:pPr lvl="0"/>
            <a:r>
              <a:rPr lang="pl-PL" dirty="0"/>
              <a:t>Globulki dopochwowe z </a:t>
            </a:r>
            <a:r>
              <a:rPr lang="pl-PL" dirty="0" err="1"/>
              <a:t>probiotycznymi</a:t>
            </a:r>
            <a:r>
              <a:rPr lang="pl-PL" dirty="0"/>
              <a:t> bakteriami kwasu mlekowego, 2 razy dziennie przez 10 dni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38805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Badanie kliniczne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Siódmy dzień po rozpoczęciu badania</a:t>
            </a:r>
          </a:p>
          <a:p>
            <a:r>
              <a:rPr lang="pl-PL" dirty="0"/>
              <a:t>(tabelka)</a:t>
            </a:r>
          </a:p>
          <a:p>
            <a:r>
              <a:rPr lang="pl-PL" dirty="0"/>
              <a:t>Grupa badana (Leczenie łączone: </a:t>
            </a:r>
            <a:r>
              <a:rPr lang="pl-PL" dirty="0" err="1"/>
              <a:t>Metronidazol</a:t>
            </a:r>
            <a:r>
              <a:rPr lang="pl-PL" dirty="0"/>
              <a:t> + dopochwowe globulki zawierające </a:t>
            </a:r>
            <a:r>
              <a:rPr lang="pl-PL" dirty="0" err="1"/>
              <a:t>probiotyczny</a:t>
            </a:r>
            <a:r>
              <a:rPr lang="pl-PL" dirty="0"/>
              <a:t> szczep </a:t>
            </a:r>
            <a:r>
              <a:rPr lang="pl-PL" i="1" dirty="0" err="1"/>
              <a:t>Lactobacillus</a:t>
            </a:r>
            <a:r>
              <a:rPr lang="pl-PL" dirty="0"/>
              <a:t>)</a:t>
            </a:r>
          </a:p>
          <a:p>
            <a:r>
              <a:rPr lang="pl-PL" dirty="0"/>
              <a:t>Grupa kontrolna (Leczenie </a:t>
            </a:r>
            <a:r>
              <a:rPr lang="pl-PL" dirty="0" err="1"/>
              <a:t>Metronidazolem</a:t>
            </a:r>
            <a:r>
              <a:rPr lang="pl-PL" dirty="0"/>
              <a:t>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474407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Badanie kliniczne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Dwudziesty dzień po rozpoczęciu leczenia</a:t>
            </a:r>
          </a:p>
          <a:p>
            <a:r>
              <a:rPr lang="pl-PL" dirty="0"/>
              <a:t>(tabelka)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2368020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Badanie kliniczne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Wnioski</a:t>
            </a:r>
          </a:p>
          <a:p>
            <a:pPr marL="0" indent="0">
              <a:buNone/>
            </a:pPr>
            <a:r>
              <a:rPr lang="pl-PL" dirty="0"/>
              <a:t>Leczenie skojarzone (</a:t>
            </a:r>
            <a:r>
              <a:rPr lang="pl-PL" dirty="0" err="1"/>
              <a:t>Metronidazol</a:t>
            </a:r>
            <a:r>
              <a:rPr lang="pl-PL" dirty="0"/>
              <a:t> + globulki dopochwowe z </a:t>
            </a:r>
            <a:r>
              <a:rPr lang="pl-PL" dirty="0" err="1"/>
              <a:t>probiotycznymi</a:t>
            </a:r>
            <a:r>
              <a:rPr lang="pl-PL" dirty="0"/>
              <a:t> bakteriami kwasu mlekowego) było efektywne w osiągnięciu efektu terapeutycznego lub w odtworzeniu zdrowej flory bakterii kwasu mlekowego</a:t>
            </a:r>
          </a:p>
          <a:p>
            <a:pPr lvl="0"/>
            <a:r>
              <a:rPr lang="pl-PL" dirty="0"/>
              <a:t>Szybka kolonizacja korzystną mikroflorą</a:t>
            </a:r>
          </a:p>
          <a:p>
            <a:pPr lvl="0"/>
            <a:r>
              <a:rPr lang="pl-PL" dirty="0"/>
              <a:t>Spadek ryzyka nawrotu BV</a:t>
            </a:r>
          </a:p>
          <a:p>
            <a:pPr lvl="0"/>
            <a:r>
              <a:rPr lang="pl-PL" dirty="0"/>
              <a:t>Spadek ryzyka miejscowych działań niepożądanych podstawowego leczenia</a:t>
            </a:r>
          </a:p>
          <a:p>
            <a:pPr lvl="0"/>
            <a:r>
              <a:rPr lang="pl-PL" dirty="0"/>
              <a:t>Leczenie z </a:t>
            </a:r>
            <a:r>
              <a:rPr lang="pl-PL" dirty="0" err="1"/>
              <a:t>Metronidazolem</a:t>
            </a:r>
            <a:r>
              <a:rPr lang="pl-PL" dirty="0"/>
              <a:t> redukuje kolonizacje bakterii związanych z BV, ale nie było skuteczne w osiągnięciu efektu terapeutycznego lub w odtworzeniu zdrowej flory bakterii kwasu mlekowego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3028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/>
          </a:bodyPr>
          <a:lstStyle/>
          <a:p>
            <a:r>
              <a:rPr lang="pl-PL" sz="2800" dirty="0">
                <a:solidFill>
                  <a:prstClr val="black"/>
                </a:solidFill>
                <a:latin typeface="Times New Roman"/>
                <a:ea typeface="Calibri"/>
                <a:cs typeface="Calibri"/>
              </a:rPr>
              <a:t>D. K. </a:t>
            </a:r>
            <a:r>
              <a:rPr lang="pl-PL" sz="2800" dirty="0" err="1" smtClean="0">
                <a:solidFill>
                  <a:prstClr val="black"/>
                </a:solidFill>
                <a:latin typeface="Times New Roman"/>
                <a:ea typeface="Calibri"/>
                <a:cs typeface="Calibri"/>
              </a:rPr>
              <a:t>Zabołotny</a:t>
            </a:r>
            <a:r>
              <a:rPr lang="pl-PL" sz="2800" dirty="0" smtClean="0">
                <a:solidFill>
                  <a:prstClr val="black"/>
                </a:solidFill>
                <a:latin typeface="Times New Roman"/>
                <a:ea typeface="Calibri"/>
                <a:cs typeface="Calibri"/>
              </a:rPr>
              <a:t> </a:t>
            </a:r>
            <a:r>
              <a:rPr lang="pl-PL" sz="2800" dirty="0">
                <a:solidFill>
                  <a:prstClr val="black"/>
                </a:solidFill>
                <a:latin typeface="Times New Roman"/>
                <a:ea typeface="Calibri"/>
                <a:cs typeface="Calibri"/>
              </a:rPr>
              <a:t>Instytut </a:t>
            </a:r>
            <a:r>
              <a:rPr lang="pl-PL" sz="2800" dirty="0" smtClean="0">
                <a:solidFill>
                  <a:prstClr val="black"/>
                </a:solidFill>
                <a:latin typeface="Times New Roman"/>
                <a:ea typeface="Calibri"/>
                <a:cs typeface="Calibri"/>
              </a:rPr>
              <a:t>Mikrobiologii </a:t>
            </a:r>
            <a:r>
              <a:rPr lang="pl-PL" sz="2800" dirty="0">
                <a:solidFill>
                  <a:prstClr val="black"/>
                </a:solidFill>
                <a:latin typeface="Times New Roman"/>
                <a:ea typeface="Calibri"/>
                <a:cs typeface="Calibri"/>
              </a:rPr>
              <a:t>i </a:t>
            </a:r>
            <a:r>
              <a:rPr lang="pl-PL" sz="2800" dirty="0" smtClean="0">
                <a:solidFill>
                  <a:prstClr val="black"/>
                </a:solidFill>
                <a:latin typeface="Times New Roman"/>
                <a:ea typeface="Calibri"/>
                <a:cs typeface="Calibri"/>
              </a:rPr>
              <a:t>Wirusologii </a:t>
            </a:r>
            <a:r>
              <a:rPr lang="pl-PL" sz="2800" dirty="0">
                <a:solidFill>
                  <a:prstClr val="black"/>
                </a:solidFill>
                <a:latin typeface="Times New Roman"/>
                <a:ea typeface="Calibri"/>
                <a:cs typeface="Calibri"/>
              </a:rPr>
              <a:t>Narodowej Akademii Nauk na Ukrainie.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4221088"/>
            <a:ext cx="8219256" cy="1905075"/>
          </a:xfrm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406506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sz="4800" dirty="0" smtClean="0"/>
              <a:t>Co czyni </a:t>
            </a:r>
            <a:r>
              <a:rPr lang="pl-PL" sz="4800" dirty="0" err="1" smtClean="0"/>
              <a:t>Neoprobio</a:t>
            </a:r>
            <a:r>
              <a:rPr lang="pl-PL" sz="4800" dirty="0" smtClean="0"/>
              <a:t> </a:t>
            </a:r>
            <a:r>
              <a:rPr lang="pl-PL" sz="4800" dirty="0" smtClean="0"/>
              <a:t>unikalnym </a:t>
            </a:r>
            <a:r>
              <a:rPr lang="pl-PL" sz="4800" dirty="0" err="1" smtClean="0"/>
              <a:t>probiotykiem</a:t>
            </a:r>
            <a:r>
              <a:rPr lang="pl-PL" sz="4800" dirty="0" smtClean="0"/>
              <a:t>? </a:t>
            </a: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388875457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Postać leku - globulka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Postać globulki zapewnia kontrolowane uwalnianie bakterii kwasu mlekowego i umożliwia szybką kolonizację zdrowej mikroflory</a:t>
            </a:r>
            <a:r>
              <a:rPr lang="pl-PL" dirty="0" smtClean="0"/>
              <a:t>.</a:t>
            </a:r>
          </a:p>
          <a:p>
            <a:r>
              <a:rPr lang="pl-PL" dirty="0" smtClean="0"/>
              <a:t>Podłoże globulki pełni </a:t>
            </a:r>
            <a:r>
              <a:rPr lang="pl-PL" dirty="0" smtClean="0"/>
              <a:t>funkcję </a:t>
            </a:r>
            <a:r>
              <a:rPr lang="pl-PL" dirty="0" smtClean="0"/>
              <a:t>ochronną dla LAB</a:t>
            </a:r>
          </a:p>
          <a:p>
            <a:r>
              <a:rPr lang="pl-PL" dirty="0" smtClean="0"/>
              <a:t>Bezpośrednie podanie dopochwowe zapewnia odpowiednie, terapeutyczne stężenie LAB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4266872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Produkcja wyrobu gotowego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 smtClean="0"/>
              <a:t>Dalszy rozwój globulek </a:t>
            </a:r>
            <a:r>
              <a:rPr lang="pl-PL" sz="2800" dirty="0" err="1"/>
              <a:t>Neoprobio</a:t>
            </a:r>
            <a:r>
              <a:rPr lang="pl-PL" sz="2800" dirty="0"/>
              <a:t> został </a:t>
            </a:r>
            <a:r>
              <a:rPr lang="pl-PL" sz="2800" dirty="0" smtClean="0"/>
              <a:t>przeprowadzony </a:t>
            </a:r>
            <a:r>
              <a:rPr lang="pl-PL" sz="2800" dirty="0"/>
              <a:t>w polskiej firmie farmaceutycznej FARMINA SP. Z O.O., w Krakowie z unikalną technologią produkcji globulek w niskiej </a:t>
            </a:r>
            <a:r>
              <a:rPr lang="pl-PL" sz="2800" dirty="0" smtClean="0"/>
              <a:t>temperaturze, </a:t>
            </a:r>
            <a:r>
              <a:rPr lang="pl-PL" sz="2800" dirty="0"/>
              <a:t>co pozwala na bezpieczne przeniesienie bakterii kwasu mlekowego do globulki z zachowaniem stężenia terapeutycznego od 1 </a:t>
            </a:r>
            <a:r>
              <a:rPr lang="pl-PL" sz="2800" dirty="0" smtClean="0"/>
              <a:t>miliarda </a:t>
            </a:r>
            <a:r>
              <a:rPr lang="pl-PL" sz="2800" dirty="0"/>
              <a:t>do 10 milionów komórek </a:t>
            </a:r>
            <a:r>
              <a:rPr lang="pl-PL" sz="2800" dirty="0" smtClean="0"/>
              <a:t>bateryjnych (CFU) </a:t>
            </a:r>
            <a:r>
              <a:rPr lang="pl-PL" sz="2800" dirty="0"/>
              <a:t>na </a:t>
            </a:r>
            <a:r>
              <a:rPr lang="pl-PL" sz="2800" dirty="0" smtClean="0"/>
              <a:t>globulkę.</a:t>
            </a:r>
          </a:p>
          <a:p>
            <a:pPr marL="0" indent="0">
              <a:buNone/>
            </a:pPr>
            <a:r>
              <a:rPr lang="pl-PL" sz="2800" dirty="0"/>
              <a:t>Produkcja </a:t>
            </a:r>
            <a:r>
              <a:rPr lang="pl-PL" sz="2800" dirty="0" smtClean="0"/>
              <a:t>wyrobu gotowego w </a:t>
            </a:r>
            <a:r>
              <a:rPr lang="pl-PL" sz="2800" dirty="0"/>
              <a:t>warunkach GMP, pod stałą kontrolą polskiej inspekcji </a:t>
            </a:r>
            <a:r>
              <a:rPr lang="pl-PL" sz="2800" dirty="0" smtClean="0"/>
              <a:t>GMP.</a:t>
            </a:r>
            <a:endParaRPr lang="pl-PL" sz="2800" dirty="0"/>
          </a:p>
          <a:p>
            <a:pPr marL="0" indent="0">
              <a:buNone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24290787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2232248"/>
          </a:xfrm>
        </p:spPr>
        <p:txBody>
          <a:bodyPr>
            <a:normAutofit/>
          </a:bodyPr>
          <a:lstStyle/>
          <a:p>
            <a:r>
              <a:rPr lang="pl-PL" sz="2800" dirty="0"/>
              <a:t>Blend bakterii kwasu mlekowego został poddany testom </a:t>
            </a:r>
            <a:r>
              <a:rPr lang="pl-PL" sz="2800" i="1" dirty="0"/>
              <a:t>in vitro </a:t>
            </a:r>
            <a:r>
              <a:rPr lang="pl-PL" sz="2800" dirty="0"/>
              <a:t>oraz </a:t>
            </a:r>
            <a:r>
              <a:rPr lang="pl-PL" sz="2800" i="1" dirty="0"/>
              <a:t>in vivo</a:t>
            </a:r>
            <a:r>
              <a:rPr lang="pl-PL" sz="2800" dirty="0"/>
              <a:t>. W testach tych stwierdzono następujące właściwości:</a:t>
            </a:r>
            <a:br>
              <a:rPr lang="pl-PL" sz="2800" dirty="0"/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 fontScale="92500"/>
          </a:bodyPr>
          <a:lstStyle/>
          <a:p>
            <a:pPr lvl="0"/>
            <a:r>
              <a:rPr lang="pl-PL" dirty="0"/>
              <a:t>Wysoka aktywność adhezyjna (zapewnia szybką kolonizację pochwy)</a:t>
            </a:r>
          </a:p>
          <a:p>
            <a:pPr lvl="0"/>
            <a:r>
              <a:rPr lang="pl-PL" dirty="0"/>
              <a:t>Wysoka aktywność antagonistyczna (umożliwia hamowanie wzrostu patogennej mikroflory)</a:t>
            </a:r>
          </a:p>
          <a:p>
            <a:pPr lvl="0"/>
            <a:r>
              <a:rPr lang="pl-PL" dirty="0"/>
              <a:t>Synteza biologicznie czynnych substancji (H</a:t>
            </a:r>
            <a:r>
              <a:rPr lang="pl-PL" baseline="-25000" dirty="0"/>
              <a:t>2</a:t>
            </a:r>
            <a:r>
              <a:rPr lang="pl-PL" dirty="0"/>
              <a:t>O</a:t>
            </a:r>
            <a:r>
              <a:rPr lang="pl-PL" baseline="-25000" dirty="0"/>
              <a:t>2</a:t>
            </a:r>
            <a:r>
              <a:rPr lang="pl-PL" dirty="0"/>
              <a:t>, lizozymu, witamin)</a:t>
            </a:r>
          </a:p>
          <a:p>
            <a:pPr lvl="0"/>
            <a:r>
              <a:rPr lang="pl-PL" dirty="0"/>
              <a:t>I</a:t>
            </a:r>
            <a:r>
              <a:rPr lang="pl-PL" dirty="0" smtClean="0"/>
              <a:t>ndukcja </a:t>
            </a:r>
            <a:r>
              <a:rPr lang="pl-PL" dirty="0"/>
              <a:t>interferonu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9222581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Aktywny składnik w </a:t>
            </a:r>
            <a:r>
              <a:rPr lang="pl-PL" dirty="0" err="1"/>
              <a:t>Neoprobio</a:t>
            </a:r>
            <a:r>
              <a:rPr lang="pl-PL" dirty="0"/>
              <a:t> to przebadane i naukowo zaopiniowane, zgodnie z wymaganiami WHO, szczepy </a:t>
            </a:r>
            <a:r>
              <a:rPr lang="pl-PL" dirty="0" err="1"/>
              <a:t>probiotycznych</a:t>
            </a:r>
            <a:r>
              <a:rPr lang="pl-PL" dirty="0"/>
              <a:t> bakterii kwasu mlekowego. </a:t>
            </a:r>
            <a:r>
              <a:rPr lang="pl-PL" dirty="0" err="1"/>
              <a:t>Zwalidowana</a:t>
            </a:r>
            <a:r>
              <a:rPr lang="pl-PL" dirty="0"/>
              <a:t> technologia produkcji zapewnia, </a:t>
            </a:r>
            <a:r>
              <a:rPr lang="pl-PL" dirty="0" smtClean="0"/>
              <a:t>że w globulce zawarte są  </a:t>
            </a:r>
            <a:r>
              <a:rPr lang="pl-PL" dirty="0"/>
              <a:t>dokładnie te specyficzne szczepy </a:t>
            </a:r>
            <a:r>
              <a:rPr lang="pl-PL" dirty="0" err="1" smtClean="0"/>
              <a:t>probiotyczne</a:t>
            </a:r>
            <a:r>
              <a:rPr lang="pl-PL" dirty="0" smtClean="0"/>
              <a:t>.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4403474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pl-PL" dirty="0"/>
              <a:t>Warunki produkcji </a:t>
            </a:r>
            <a:r>
              <a:rPr lang="pl-PL" dirty="0" err="1"/>
              <a:t>Neoprobio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pl-PL" sz="2800" dirty="0"/>
              <a:t>B</a:t>
            </a:r>
            <a:r>
              <a:rPr lang="pl-PL" sz="2800" dirty="0" smtClean="0"/>
              <a:t>lend </a:t>
            </a:r>
            <a:r>
              <a:rPr lang="pl-PL" sz="2800" dirty="0"/>
              <a:t>bakterii </a:t>
            </a:r>
            <a:r>
              <a:rPr lang="pl-PL" sz="2800" dirty="0" smtClean="0"/>
              <a:t>kwasu mlekowego produkowany </a:t>
            </a:r>
            <a:r>
              <a:rPr lang="pl-PL" sz="2800" dirty="0"/>
              <a:t>jest przez firmę </a:t>
            </a:r>
            <a:r>
              <a:rPr lang="pl-PL" sz="2800" dirty="0" err="1"/>
              <a:t>Nutraceutix</a:t>
            </a:r>
            <a:r>
              <a:rPr lang="pl-PL" sz="2800" dirty="0"/>
              <a:t> </a:t>
            </a:r>
            <a:r>
              <a:rPr lang="pl-PL" sz="2800" dirty="0" err="1"/>
              <a:t>Inc</a:t>
            </a:r>
            <a:r>
              <a:rPr lang="pl-PL" sz="2800" dirty="0"/>
              <a:t> z siedzibą w USA. Odbywa się to w laboratoriach posiadających certyfikat GMP dla zapewnienia wszystkich wymaganych parametrów jakościowych.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3714288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pl-PL" dirty="0"/>
              <a:t>Identyfikacja szczepów zawartych w </a:t>
            </a:r>
            <a:r>
              <a:rPr lang="pl-PL" dirty="0" err="1"/>
              <a:t>Neoprobio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 marL="0" indent="0">
              <a:buNone/>
            </a:pPr>
            <a:r>
              <a:rPr lang="pl-PL" sz="2800" dirty="0" err="1"/>
              <a:t>Probiotyczne</a:t>
            </a:r>
            <a:r>
              <a:rPr lang="pl-PL" sz="2800" dirty="0"/>
              <a:t> właściwości bakterii kwasu mlekowego są zależne od szczepu. Dla każdej serii produkcyjnej szczepy bakterii są ponownie analizowane przed i po produkcji, w celu potwierdzenia, że blend bakterii kwasu mlekowego zawiera </a:t>
            </a:r>
            <a:r>
              <a:rPr lang="pl-PL" sz="2800" dirty="0" err="1"/>
              <a:t>probiotyki</a:t>
            </a:r>
            <a:r>
              <a:rPr lang="pl-PL" sz="2800" dirty="0"/>
              <a:t> tego samego szczepu. Ta identyfikacja odbywa się techniką sekwencjonowania DNA.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6083355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Wskazania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3000" dirty="0" err="1"/>
              <a:t>Neoprobio</a:t>
            </a:r>
            <a:r>
              <a:rPr lang="pl-PL" sz="3000" dirty="0"/>
              <a:t> stosuje się w schorzeniach objawiających się zaburzeniami składu jakościowego i ilościowego flory bakteryjnej dróg rodnych kobiet (dysbakterioza, zakażenia bakteryjne lub bakteryjno-grzybicze pochwy). </a:t>
            </a:r>
            <a:r>
              <a:rPr lang="pl-PL" sz="3000" dirty="0" err="1"/>
              <a:t>Neoprobio</a:t>
            </a:r>
            <a:r>
              <a:rPr lang="pl-PL" sz="3000" dirty="0"/>
              <a:t> może być również stosowany pomocniczo w przypadkach nieswoistych zapaleń pochwy u kobiet, u których stwierdzono podwyższone </a:t>
            </a:r>
            <a:r>
              <a:rPr lang="pl-PL" sz="3000" dirty="0" err="1"/>
              <a:t>pH</a:t>
            </a:r>
            <a:r>
              <a:rPr lang="pl-PL" sz="3000" dirty="0"/>
              <a:t> wydzieliny pochwy. </a:t>
            </a:r>
            <a:r>
              <a:rPr lang="pl-PL" sz="3000" dirty="0" err="1"/>
              <a:t>Neoprobio</a:t>
            </a:r>
            <a:r>
              <a:rPr lang="pl-PL" sz="3000" dirty="0"/>
              <a:t> stosowany profilaktycznie pomaga utrzymywać dogodne warunki dla rozwoju naturalnej flory bakteryjnej pochwy.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8995345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1143000"/>
          </a:xfrm>
        </p:spPr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pl-PL" dirty="0">
                <a:solidFill>
                  <a:prstClr val="black"/>
                </a:solidFill>
                <a:ea typeface="+mn-ea"/>
                <a:cs typeface="+mn-cs"/>
              </a:rPr>
              <a:t>Dziękujemy za uwagę</a:t>
            </a:r>
            <a:r>
              <a:rPr lang="pl-PL" sz="40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pl-PL" sz="4000" dirty="0">
                <a:solidFill>
                  <a:prstClr val="black"/>
                </a:solidFill>
                <a:ea typeface="+mn-ea"/>
                <a:cs typeface="+mn-cs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4000" dirty="0"/>
          </a:p>
          <a:p>
            <a:pPr marL="0" indent="0" algn="ctr">
              <a:buNone/>
              <a:defRPr/>
            </a:pPr>
            <a:endParaRPr lang="pl-PL" sz="1800" dirty="0" smtClean="0">
              <a:cs typeface="Arial" charset="0"/>
            </a:endParaRPr>
          </a:p>
          <a:p>
            <a:pPr marL="0" indent="0" algn="ctr">
              <a:buNone/>
              <a:defRPr/>
            </a:pPr>
            <a:endParaRPr lang="pl-PL" sz="1800" dirty="0">
              <a:cs typeface="Arial" charset="0"/>
            </a:endParaRPr>
          </a:p>
          <a:p>
            <a:pPr marL="0" indent="0" algn="ctr">
              <a:buNone/>
              <a:defRPr/>
            </a:pPr>
            <a:r>
              <a:rPr lang="pl-PL" sz="1800" dirty="0" smtClean="0">
                <a:cs typeface="Arial" charset="0"/>
              </a:rPr>
              <a:t>Więcej informacji:</a:t>
            </a:r>
          </a:p>
          <a:p>
            <a:pPr marL="0" indent="0" algn="ctr">
              <a:buNone/>
              <a:defRPr/>
            </a:pPr>
            <a:endParaRPr lang="pl-PL" sz="1800" b="1" dirty="0">
              <a:cs typeface="Arial" charset="0"/>
            </a:endParaRPr>
          </a:p>
          <a:p>
            <a:pPr marL="0" indent="0" algn="ctr">
              <a:buNone/>
              <a:defRPr/>
            </a:pPr>
            <a:r>
              <a:rPr lang="en-US" sz="1800" b="1" dirty="0" err="1" smtClean="0">
                <a:cs typeface="Arial" charset="0"/>
              </a:rPr>
              <a:t>Taras</a:t>
            </a:r>
            <a:r>
              <a:rPr lang="en-US" sz="1800" b="1" dirty="0" smtClean="0">
                <a:cs typeface="Arial" charset="0"/>
              </a:rPr>
              <a:t> </a:t>
            </a:r>
            <a:r>
              <a:rPr lang="en-US" sz="1800" b="1" dirty="0" err="1" smtClean="0">
                <a:cs typeface="Arial" charset="0"/>
              </a:rPr>
              <a:t>Lyaskovsky</a:t>
            </a:r>
            <a:r>
              <a:rPr lang="pl-PL" sz="1800" dirty="0" smtClean="0">
                <a:cs typeface="Arial" charset="0"/>
              </a:rPr>
              <a:t>,</a:t>
            </a:r>
            <a:r>
              <a:rPr lang="pl-PL" sz="1800" b="1" dirty="0" smtClean="0">
                <a:cs typeface="Arial" charset="0"/>
              </a:rPr>
              <a:t> </a:t>
            </a:r>
            <a:r>
              <a:rPr lang="en-US" sz="1800" dirty="0" smtClean="0">
                <a:cs typeface="Arial" charset="0"/>
              </a:rPr>
              <a:t>PhD</a:t>
            </a:r>
          </a:p>
          <a:p>
            <a:pPr marL="0" indent="0" algn="ctr">
              <a:buNone/>
              <a:defRPr/>
            </a:pPr>
            <a:r>
              <a:rPr lang="en-US" sz="1800" dirty="0" smtClean="0">
                <a:cs typeface="Arial" charset="0"/>
              </a:rPr>
              <a:t>email: taras.lyaskovsky@gmail.com</a:t>
            </a:r>
            <a:endParaRPr lang="pl-PL" sz="1800" dirty="0" smtClean="0">
              <a:cs typeface="Arial" charset="0"/>
            </a:endParaRPr>
          </a:p>
          <a:p>
            <a:pPr marL="0" indent="0" algn="ctr">
              <a:buNone/>
              <a:defRPr/>
            </a:pPr>
            <a:endParaRPr lang="pl-PL" sz="1800" dirty="0" smtClean="0">
              <a:cs typeface="Arial" charset="0"/>
            </a:endParaRPr>
          </a:p>
          <a:p>
            <a:pPr marL="0" indent="0" algn="ctr">
              <a:buNone/>
              <a:defRPr/>
            </a:pPr>
            <a:r>
              <a:rPr lang="pl-PL" sz="1800" b="1" dirty="0" smtClean="0">
                <a:cs typeface="Arial" charset="0"/>
              </a:rPr>
              <a:t>Michał Szczęsny</a:t>
            </a:r>
            <a:r>
              <a:rPr lang="pl-PL" sz="1800" dirty="0" smtClean="0">
                <a:cs typeface="Arial" charset="0"/>
              </a:rPr>
              <a:t>,</a:t>
            </a:r>
            <a:r>
              <a:rPr lang="pl-PL" sz="1800" b="1" dirty="0" smtClean="0">
                <a:cs typeface="Arial" charset="0"/>
              </a:rPr>
              <a:t> </a:t>
            </a:r>
            <a:r>
              <a:rPr lang="pl-PL" sz="1800" dirty="0" err="1" smtClean="0">
                <a:cs typeface="Arial" charset="0"/>
              </a:rPr>
              <a:t>MPharm</a:t>
            </a:r>
            <a:endParaRPr lang="pl-PL" sz="1800" dirty="0" smtClean="0">
              <a:cs typeface="Arial" charset="0"/>
            </a:endParaRPr>
          </a:p>
          <a:p>
            <a:pPr marL="0" indent="0" algn="ctr">
              <a:buNone/>
              <a:defRPr/>
            </a:pPr>
            <a:r>
              <a:rPr lang="pl-PL" sz="1800" dirty="0" smtClean="0">
                <a:cs typeface="Arial" charset="0"/>
              </a:rPr>
              <a:t>email: farmaceuta@farmina.pl</a:t>
            </a:r>
            <a:endParaRPr lang="en-US" sz="1800" dirty="0" smtClean="0">
              <a:cs typeface="Arial" charset="0"/>
            </a:endParaRPr>
          </a:p>
          <a:p>
            <a:pPr marL="0" indent="0" algn="ctr">
              <a:buNone/>
            </a:pP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431241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3488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>Bakteryjna </a:t>
            </a:r>
            <a:r>
              <a:rPr lang="pl-PL" dirty="0" err="1"/>
              <a:t>waginoza</a:t>
            </a:r>
            <a:r>
              <a:rPr lang="pl-PL" dirty="0"/>
              <a:t> jest najczęściej występującą infekcją intymną u kobiet w wieku 15-44</a:t>
            </a:r>
            <a:r>
              <a:rPr lang="pl-PL" dirty="0" smtClean="0"/>
              <a:t>.</a:t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en-US" altLang="en-US" sz="3100" dirty="0" smtClean="0">
                <a:latin typeface="Arial" pitchFamily="34" charset="0"/>
              </a:rPr>
              <a:t>http://www.cdc.gov/std/bv/stats.htm</a:t>
            </a:r>
            <a:r>
              <a:rPr lang="en-US" altLang="en-US" dirty="0" smtClean="0">
                <a:latin typeface="Arial" pitchFamily="34" charset="0"/>
              </a:rPr>
              <a:t/>
            </a:r>
            <a:br>
              <a:rPr lang="en-US" altLang="en-US" dirty="0" smtClean="0">
                <a:latin typeface="Arial" pitchFamily="34" charset="0"/>
              </a:rPr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22079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40"/>
          </a:xfrm>
        </p:spPr>
        <p:txBody>
          <a:bodyPr>
            <a:normAutofit fontScale="92500"/>
          </a:bodyPr>
          <a:lstStyle/>
          <a:p>
            <a:r>
              <a:rPr lang="pl-PL" sz="3100" dirty="0"/>
              <a:t>Bakteryjna </a:t>
            </a:r>
            <a:r>
              <a:rPr lang="pl-PL" sz="3100" dirty="0" err="1"/>
              <a:t>waginoza</a:t>
            </a:r>
            <a:r>
              <a:rPr lang="pl-PL" sz="3100" dirty="0"/>
              <a:t> (BV) jest najczęstszą przyczyną dolegliwości intymnych u kobiet.</a:t>
            </a:r>
          </a:p>
          <a:p>
            <a:r>
              <a:rPr lang="pl-PL" sz="3100" dirty="0"/>
              <a:t>Częstotliwość występowania w USA ocenia się na 21,2 miliona (29,2%) wśród kobiet w wieku 14-49.</a:t>
            </a:r>
          </a:p>
          <a:p>
            <a:r>
              <a:rPr lang="pl-PL" sz="3100" dirty="0"/>
              <a:t>Większość kobiet (84%), u których diagnozuje się BV, przechodzi ją bezobjawowo.</a:t>
            </a:r>
          </a:p>
          <a:p>
            <a:r>
              <a:rPr lang="pl-PL" sz="3100" dirty="0"/>
              <a:t>Kobiety, które nigdy nie współżyły seksualnie, także mogą być zakażone BV (18,8%), podobnie kobiety w ciąży (25%) oraz kobiety, które kiedykolwiek były w ciąży (31,7</a:t>
            </a:r>
            <a:r>
              <a:rPr lang="pl-PL" sz="3100" dirty="0" smtClean="0"/>
              <a:t>%).</a:t>
            </a:r>
          </a:p>
          <a:p>
            <a:r>
              <a:rPr lang="pl-PL" sz="3100" dirty="0" smtClean="0"/>
              <a:t>Częstość </a:t>
            </a:r>
            <a:r>
              <a:rPr lang="pl-PL" sz="3100" dirty="0"/>
              <a:t>występowania BV rośnie wraz z liczbą partnerów seksualnych.</a:t>
            </a:r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2750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BV jest chorobą wywołaną przez mieszaną florę bakteryjną, polegającą na zastąpieniu fizjologicznie występujących w pochwie bakterii kwasu mlekowego – </a:t>
            </a:r>
            <a:r>
              <a:rPr lang="pl-PL" i="1" dirty="0" err="1"/>
              <a:t>Lactobacillus</a:t>
            </a:r>
            <a:r>
              <a:rPr lang="pl-PL" i="1" dirty="0"/>
              <a:t> sp</a:t>
            </a:r>
            <a:r>
              <a:rPr lang="pl-PL" dirty="0"/>
              <a:t>., które mają zdolność produkowania nadtlenku wodoru, poprzez bakterie beztlenowe (np. </a:t>
            </a:r>
            <a:r>
              <a:rPr lang="pl-PL" i="1" dirty="0" err="1"/>
              <a:t>Prevotella</a:t>
            </a:r>
            <a:r>
              <a:rPr lang="pl-PL" i="1" dirty="0"/>
              <a:t> sp. and </a:t>
            </a:r>
            <a:r>
              <a:rPr lang="pl-PL" i="1" dirty="0" err="1"/>
              <a:t>Mobiluncus</a:t>
            </a:r>
            <a:r>
              <a:rPr lang="pl-PL" i="1" dirty="0"/>
              <a:t> sp</a:t>
            </a:r>
            <a:r>
              <a:rPr lang="pl-PL" dirty="0"/>
              <a:t>.), </a:t>
            </a:r>
            <a:r>
              <a:rPr lang="pl-PL" i="1" dirty="0"/>
              <a:t>G. </a:t>
            </a:r>
            <a:r>
              <a:rPr lang="pl-PL" i="1" dirty="0" err="1"/>
              <a:t>vaginalis</a:t>
            </a:r>
            <a:r>
              <a:rPr lang="pl-PL" i="1" dirty="0"/>
              <a:t>, </a:t>
            </a:r>
            <a:r>
              <a:rPr lang="pl-PL" i="1" dirty="0" err="1"/>
              <a:t>Ureaplasma</a:t>
            </a:r>
            <a:r>
              <a:rPr lang="pl-PL" i="1" dirty="0"/>
              <a:t>, </a:t>
            </a:r>
            <a:r>
              <a:rPr lang="pl-PL" i="1" dirty="0" err="1"/>
              <a:t>Mycoplasma</a:t>
            </a:r>
            <a:r>
              <a:rPr lang="pl-PL" dirty="0"/>
              <a:t>, oraz inne beztlenowce.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9558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/>
              <a:t>Czynniki sprzyjające bakteryjnej </a:t>
            </a:r>
            <a:r>
              <a:rPr lang="pl-PL" sz="3200" dirty="0" err="1"/>
              <a:t>waginozie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niekontrolowane przyjmowanie leków (głównie antybiotyków)</a:t>
            </a:r>
          </a:p>
          <a:p>
            <a:r>
              <a:rPr lang="pl-PL" sz="2800" dirty="0" smtClean="0"/>
              <a:t>częste </a:t>
            </a:r>
            <a:r>
              <a:rPr lang="pl-PL" sz="2800" dirty="0"/>
              <a:t>stosowanie antykoncepcji</a:t>
            </a:r>
          </a:p>
          <a:p>
            <a:r>
              <a:rPr lang="pl-PL" sz="2800" dirty="0" smtClean="0"/>
              <a:t>zmiany </a:t>
            </a:r>
            <a:r>
              <a:rPr lang="pl-PL" sz="2800" dirty="0"/>
              <a:t>hormonalne w cyklu menstruacyjnym</a:t>
            </a:r>
          </a:p>
          <a:p>
            <a:r>
              <a:rPr lang="pl-PL" sz="2800" dirty="0" smtClean="0"/>
              <a:t>stres</a:t>
            </a:r>
            <a:endParaRPr lang="pl-PL" sz="2800" dirty="0"/>
          </a:p>
          <a:p>
            <a:r>
              <a:rPr lang="pl-PL" sz="2800" dirty="0" smtClean="0"/>
              <a:t>podróże</a:t>
            </a:r>
            <a:endParaRPr lang="pl-PL" sz="2800" dirty="0"/>
          </a:p>
          <a:p>
            <a:r>
              <a:rPr lang="pl-PL" sz="2800" dirty="0" smtClean="0"/>
              <a:t>spadek </a:t>
            </a:r>
            <a:r>
              <a:rPr lang="pl-PL" sz="2800" dirty="0"/>
              <a:t>odporności</a:t>
            </a:r>
          </a:p>
          <a:p>
            <a:r>
              <a:rPr lang="pl-PL" sz="2800" dirty="0" smtClean="0"/>
              <a:t>procesy </a:t>
            </a:r>
            <a:r>
              <a:rPr lang="pl-PL" sz="2800" dirty="0" smtClean="0"/>
              <a:t>zapalne</a:t>
            </a:r>
            <a:endParaRPr lang="pl-PL" sz="2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1102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l-PL" sz="3600" dirty="0" smtClean="0">
                <a:effectLst/>
                <a:latin typeface="Times New Roman"/>
                <a:ea typeface="Calibri"/>
                <a:cs typeface="Calibri"/>
              </a:rPr>
              <a:t>Skład mikroflory pochwy kobiet w wieku rozrodczym.</a:t>
            </a:r>
            <a:r>
              <a:rPr lang="pl-PL" sz="4000" dirty="0">
                <a:ea typeface="Calibri"/>
                <a:cs typeface="Calibri"/>
              </a:rPr>
              <a:t/>
            </a:r>
            <a:br>
              <a:rPr lang="pl-PL" sz="4000" dirty="0">
                <a:ea typeface="Calibri"/>
                <a:cs typeface="Calibri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Analiza genetyczna z użyciem genu 16S </a:t>
            </a:r>
            <a:r>
              <a:rPr lang="pl-PL" dirty="0" err="1"/>
              <a:t>rRNA</a:t>
            </a:r>
            <a:r>
              <a:rPr lang="pl-PL" dirty="0"/>
              <a:t> i 16 gatunków bakterii . Analiza PCR specyficznych genów, w czasie </a:t>
            </a:r>
            <a:r>
              <a:rPr lang="pl-PL" dirty="0" smtClean="0"/>
              <a:t>rzeczywistym:</a:t>
            </a:r>
          </a:p>
          <a:p>
            <a:r>
              <a:rPr lang="pl-PL" dirty="0" smtClean="0"/>
              <a:t>Zdrowe kobiety</a:t>
            </a:r>
          </a:p>
          <a:p>
            <a:r>
              <a:rPr lang="pl-PL" dirty="0" smtClean="0"/>
              <a:t>Stan przejściowy</a:t>
            </a:r>
          </a:p>
          <a:p>
            <a:r>
              <a:rPr lang="pl-PL" dirty="0" smtClean="0"/>
              <a:t>Bakteryjna </a:t>
            </a:r>
            <a:r>
              <a:rPr lang="pl-PL" dirty="0" err="1" smtClean="0"/>
              <a:t>waginoza</a:t>
            </a: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6335540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1537</Words>
  <Application>Microsoft Office PowerPoint</Application>
  <PresentationFormat>Pokaz na ekranie (4:3)</PresentationFormat>
  <Paragraphs>213</Paragraphs>
  <Slides>48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48</vt:i4>
      </vt:variant>
    </vt:vector>
  </HeadingPairs>
  <TitlesOfParts>
    <vt:vector size="53" baseType="lpstr">
      <vt:lpstr>Arial</vt:lpstr>
      <vt:lpstr>Calibri</vt:lpstr>
      <vt:lpstr>Times New Roman</vt:lpstr>
      <vt:lpstr>Wingdings</vt:lpstr>
      <vt:lpstr>Motyw pakietu Office</vt:lpstr>
      <vt:lpstr>Dysbakteriozy pochwy i ich korekcja przy użyciu probiotyku dopochwowego Neoprobio</vt:lpstr>
      <vt:lpstr>D. K. Zabołotny Instytut Mikrobiologii i Wirusologii Narodowej Akademii Nauk na Ukrainie</vt:lpstr>
      <vt:lpstr>D. K. Zabołotny Instytut Mikrobiologii i Wirusologii Narodowej Akademii Nauk na Ukrainie. </vt:lpstr>
      <vt:lpstr>D. K. Zabołotny Instytut Mikrobiologii i Wirusologii Narodowej Akademii Nauk na Ukrainie.</vt:lpstr>
      <vt:lpstr>Bakteryjna waginoza jest najczęściej występującą infekcją intymną u kobiet w wieku 15-44.  http://www.cdc.gov/std/bv/stats.htm  </vt:lpstr>
      <vt:lpstr>Prezentacja programu PowerPoint</vt:lpstr>
      <vt:lpstr>Prezentacja programu PowerPoint</vt:lpstr>
      <vt:lpstr>Czynniki sprzyjające bakteryjnej waginozie</vt:lpstr>
      <vt:lpstr>Skład mikroflory pochwy kobiet w wieku rozrodczym. </vt:lpstr>
      <vt:lpstr>Prezentacja programu PowerPoint</vt:lpstr>
      <vt:lpstr>Prezentacja programu PowerPoint</vt:lpstr>
      <vt:lpstr>Prezentacja programu PowerPoint</vt:lpstr>
      <vt:lpstr>Badanie szczepów probiotycznych</vt:lpstr>
      <vt:lpstr>Badanie szczepów probiotycznych</vt:lpstr>
      <vt:lpstr>Badania przesiewowe szczepów probiotycznych – Identyfikacja</vt:lpstr>
      <vt:lpstr>Charakterystyka fenotypowa</vt:lpstr>
      <vt:lpstr>Badania nad charakterystyką genotypową. </vt:lpstr>
      <vt:lpstr>Właściwości szczepów probiotycznych</vt:lpstr>
      <vt:lpstr>Aktywność adhezyjna </vt:lpstr>
      <vt:lpstr>Zdolność adhezji bakterii kwasu mlekowego do różnych rodzajów nabłonka w ludzkim organizmie. </vt:lpstr>
      <vt:lpstr>Aktywność antagonistyczna</vt:lpstr>
      <vt:lpstr>Aktywność antagonistyczna</vt:lpstr>
      <vt:lpstr>Aktywność antagonistyczna</vt:lpstr>
      <vt:lpstr>Aktywność antagonistyczna</vt:lpstr>
      <vt:lpstr>Synteza lizozymu</vt:lpstr>
      <vt:lpstr>Synteza witamin</vt:lpstr>
      <vt:lpstr>Indukcja interferonu przez bakterie kwasu mlekowego w badaniach in vitro </vt:lpstr>
      <vt:lpstr>Blend bakterii kwasu mlekowego</vt:lpstr>
      <vt:lpstr>Blend bakterii kwasu mlekowego</vt:lpstr>
      <vt:lpstr>Neoprobio - skład </vt:lpstr>
      <vt:lpstr>Funkcje składników zawartych w globulce </vt:lpstr>
      <vt:lpstr>Prezentacja programu PowerPoint</vt:lpstr>
      <vt:lpstr>Badania kliniczne </vt:lpstr>
      <vt:lpstr>Prezentacja programu PowerPoint</vt:lpstr>
      <vt:lpstr>Badania kliniczne</vt:lpstr>
      <vt:lpstr>Badanie kliniczne</vt:lpstr>
      <vt:lpstr>Badanie kliniczne</vt:lpstr>
      <vt:lpstr>Badanie kliniczne</vt:lpstr>
      <vt:lpstr>Badanie kliniczne</vt:lpstr>
      <vt:lpstr>Co czyni Neoprobio unikalnym probiotykiem? </vt:lpstr>
      <vt:lpstr>Postać leku - globulka</vt:lpstr>
      <vt:lpstr>Produkcja wyrobu gotowego</vt:lpstr>
      <vt:lpstr>Blend bakterii kwasu mlekowego został poddany testom in vitro oraz in vivo. W testach tych stwierdzono następujące właściwości: </vt:lpstr>
      <vt:lpstr>Prezentacja programu PowerPoint</vt:lpstr>
      <vt:lpstr>Warunki produkcji Neoprobio </vt:lpstr>
      <vt:lpstr>Identyfikacja szczepów zawartych w Neoprobio </vt:lpstr>
      <vt:lpstr>Wskazania</vt:lpstr>
      <vt:lpstr>Dziękujemy za uwagę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Farmina</dc:creator>
  <cp:lastModifiedBy>Konto Microsoft</cp:lastModifiedBy>
  <cp:revision>18</cp:revision>
  <dcterms:created xsi:type="dcterms:W3CDTF">2015-08-31T07:56:56Z</dcterms:created>
  <dcterms:modified xsi:type="dcterms:W3CDTF">2015-09-03T11:17:34Z</dcterms:modified>
</cp:coreProperties>
</file>